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6" r:id="rId2"/>
    <p:sldId id="304" r:id="rId3"/>
    <p:sldId id="309" r:id="rId4"/>
    <p:sldId id="282" r:id="rId5"/>
    <p:sldId id="308" r:id="rId6"/>
    <p:sldId id="296" r:id="rId7"/>
    <p:sldId id="300" r:id="rId8"/>
    <p:sldId id="283" r:id="rId9"/>
    <p:sldId id="306" r:id="rId10"/>
    <p:sldId id="295" r:id="rId11"/>
    <p:sldId id="301" r:id="rId12"/>
    <p:sldId id="302" r:id="rId13"/>
    <p:sldId id="307" r:id="rId14"/>
    <p:sldId id="285" r:id="rId1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31800" indent="25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63600" indent="50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296988" indent="746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728788" indent="1000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CD69"/>
    <a:srgbClr val="FF0000"/>
    <a:srgbClr val="5F5F5F"/>
    <a:srgbClr val="969696"/>
    <a:srgbClr val="000066"/>
    <a:srgbClr val="0033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00" autoAdjust="0"/>
  </p:normalViewPr>
  <p:slideViewPr>
    <p:cSldViewPr snapToGrid="0">
      <p:cViewPr varScale="1">
        <p:scale>
          <a:sx n="109" d="100"/>
          <a:sy n="109" d="100"/>
        </p:scale>
        <p:origin x="12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506" y="-108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1" rIns="92821" bIns="46411" numCol="1" anchor="t" anchorCtr="0" compatLnSpc="1">
            <a:prstTxWarp prst="textNoShape">
              <a:avLst/>
            </a:prstTxWarp>
          </a:bodyPr>
          <a:lstStyle>
            <a:lvl1pPr defTabSz="92830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1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1" rIns="92821" bIns="46411" numCol="1" anchor="t" anchorCtr="0" compatLnSpc="1">
            <a:prstTxWarp prst="textNoShape">
              <a:avLst/>
            </a:prstTxWarp>
          </a:bodyPr>
          <a:lstStyle>
            <a:lvl1pPr algn="r" defTabSz="92830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379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1" rIns="92821" bIns="46411" numCol="1" anchor="b" anchorCtr="0" compatLnSpc="1">
            <a:prstTxWarp prst="textNoShape">
              <a:avLst/>
            </a:prstTxWarp>
          </a:bodyPr>
          <a:lstStyle>
            <a:lvl1pPr defTabSz="92830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72379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1" rIns="92821" bIns="46411" numCol="1" anchor="b" anchorCtr="0" compatLnSpc="1">
            <a:prstTxWarp prst="textNoShape">
              <a:avLst/>
            </a:prstTxWarp>
          </a:bodyPr>
          <a:lstStyle>
            <a:lvl1pPr algn="r" defTabSz="928302">
              <a:defRPr sz="1200"/>
            </a:lvl1pPr>
          </a:lstStyle>
          <a:p>
            <a:pPr>
              <a:defRPr/>
            </a:pPr>
            <a:fld id="{0C8B1914-8619-4C8F-BE0E-92EDAFB35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88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1" rIns="92821" bIns="46411" numCol="1" anchor="t" anchorCtr="0" compatLnSpc="1">
            <a:prstTxWarp prst="textNoShape">
              <a:avLst/>
            </a:prstTxWarp>
          </a:bodyPr>
          <a:lstStyle>
            <a:lvl1pPr defTabSz="92830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1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1" rIns="92821" bIns="46411" numCol="1" anchor="t" anchorCtr="0" compatLnSpc="1">
            <a:prstTxWarp prst="textNoShape">
              <a:avLst/>
            </a:prstTxWarp>
          </a:bodyPr>
          <a:lstStyle>
            <a:lvl1pPr algn="r" defTabSz="92830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767"/>
            <a:ext cx="5607050" cy="41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1" rIns="92821" bIns="464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379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1" rIns="92821" bIns="46411" numCol="1" anchor="b" anchorCtr="0" compatLnSpc="1">
            <a:prstTxWarp prst="textNoShape">
              <a:avLst/>
            </a:prstTxWarp>
          </a:bodyPr>
          <a:lstStyle>
            <a:lvl1pPr defTabSz="92830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379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1" tIns="46411" rIns="92821" bIns="46411" numCol="1" anchor="b" anchorCtr="0" compatLnSpc="1">
            <a:prstTxWarp prst="textNoShape">
              <a:avLst/>
            </a:prstTxWarp>
          </a:bodyPr>
          <a:lstStyle>
            <a:lvl1pPr algn="r" defTabSz="928302">
              <a:defRPr sz="1200"/>
            </a:lvl1pPr>
          </a:lstStyle>
          <a:p>
            <a:pPr>
              <a:defRPr/>
            </a:pPr>
            <a:fld id="{25EB6A84-196E-4E13-9E67-6EFFF2B5EB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96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31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863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2969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7287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162327" algn="l" defTabSz="864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94793" algn="l" defTabSz="864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27258" algn="l" defTabSz="864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59724" algn="l" defTabSz="864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B6A84-196E-4E13-9E67-6EFFF2B5EB5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963"/>
            <a:ext cx="8229600" cy="5905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D69A36F-E4C0-4112-894E-AF174B3201FE}" type="slidenum">
              <a:rPr lang="en-US"/>
              <a:pPr>
                <a:defRPr/>
              </a:pPr>
              <a:t>‹#›</a:t>
            </a:fld>
            <a:r>
              <a:rPr lang="en-US" dirty="0"/>
              <a:t> of 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03" y="598290"/>
            <a:ext cx="2057702" cy="54977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6" y="598290"/>
            <a:ext cx="6027965" cy="54977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B6304297-C052-4807-A972-0DFF0605BB74}" type="slidenum">
              <a:rPr lang="en-US"/>
              <a:pPr>
                <a:defRPr/>
              </a:pPr>
              <a:t>‹#›</a:t>
            </a:fld>
            <a:r>
              <a:rPr lang="en-US" dirty="0"/>
              <a:t> of 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90" y="4406801"/>
            <a:ext cx="7772703" cy="1361777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90" y="2906613"/>
            <a:ext cx="7772703" cy="1500188"/>
          </a:xfrm>
        </p:spPr>
        <p:txBody>
          <a:bodyPr anchor="b"/>
          <a:lstStyle>
            <a:lvl1pPr marL="0" indent="0">
              <a:buNone/>
              <a:defRPr sz="1900"/>
            </a:lvl1pPr>
            <a:lvl2pPr marL="432465" indent="0">
              <a:buNone/>
              <a:defRPr sz="1700"/>
            </a:lvl2pPr>
            <a:lvl3pPr marL="864931" indent="0">
              <a:buNone/>
              <a:defRPr sz="1500"/>
            </a:lvl3pPr>
            <a:lvl4pPr marL="1297396" indent="0">
              <a:buNone/>
              <a:defRPr sz="1300"/>
            </a:lvl4pPr>
            <a:lvl5pPr marL="1729862" indent="0">
              <a:buNone/>
              <a:defRPr sz="1300"/>
            </a:lvl5pPr>
            <a:lvl6pPr marL="2162327" indent="0">
              <a:buNone/>
              <a:defRPr sz="1300"/>
            </a:lvl6pPr>
            <a:lvl7pPr marL="2594793" indent="0">
              <a:buNone/>
              <a:defRPr sz="1300"/>
            </a:lvl7pPr>
            <a:lvl8pPr marL="3027258" indent="0">
              <a:buNone/>
              <a:defRPr sz="1300"/>
            </a:lvl8pPr>
            <a:lvl9pPr marL="345972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AA42049D-DCF2-4F0B-9789-403D973ABA3E}" type="slidenum">
              <a:rPr lang="en-US"/>
              <a:pPr>
                <a:defRPr/>
              </a:pPr>
              <a:t>‹#›</a:t>
            </a:fld>
            <a:r>
              <a:rPr lang="en-US" dirty="0"/>
              <a:t> of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6" y="1570138"/>
            <a:ext cx="4042833" cy="45258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572" y="1570138"/>
            <a:ext cx="4042833" cy="45258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AF3571B-98F8-4DEC-A48F-08B401336FDF}" type="slidenum">
              <a:rPr lang="en-US"/>
              <a:pPr>
                <a:defRPr/>
              </a:pPr>
              <a:t>‹#›</a:t>
            </a:fld>
            <a:r>
              <a:rPr lang="en-US" dirty="0"/>
              <a:t> of 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5333"/>
            <a:ext cx="823081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95" y="1534419"/>
            <a:ext cx="4041322" cy="6399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2465" indent="0">
              <a:buNone/>
              <a:defRPr sz="1900" b="1"/>
            </a:lvl2pPr>
            <a:lvl3pPr marL="864931" indent="0">
              <a:buNone/>
              <a:defRPr sz="1700" b="1"/>
            </a:lvl3pPr>
            <a:lvl4pPr marL="1297396" indent="0">
              <a:buNone/>
              <a:defRPr sz="1500" b="1"/>
            </a:lvl4pPr>
            <a:lvl5pPr marL="1729862" indent="0">
              <a:buNone/>
              <a:defRPr sz="1500" b="1"/>
            </a:lvl5pPr>
            <a:lvl6pPr marL="2162327" indent="0">
              <a:buNone/>
              <a:defRPr sz="1500" b="1"/>
            </a:lvl6pPr>
            <a:lvl7pPr marL="2594793" indent="0">
              <a:buNone/>
              <a:defRPr sz="1500" b="1"/>
            </a:lvl7pPr>
            <a:lvl8pPr marL="3027258" indent="0">
              <a:buNone/>
              <a:defRPr sz="1500" b="1"/>
            </a:lvl8pPr>
            <a:lvl9pPr marL="345972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95" y="2174380"/>
            <a:ext cx="4041322" cy="395138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2" y="1534419"/>
            <a:ext cx="4042833" cy="6399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2465" indent="0">
              <a:buNone/>
              <a:defRPr sz="1900" b="1"/>
            </a:lvl2pPr>
            <a:lvl3pPr marL="864931" indent="0">
              <a:buNone/>
              <a:defRPr sz="1700" b="1"/>
            </a:lvl3pPr>
            <a:lvl4pPr marL="1297396" indent="0">
              <a:buNone/>
              <a:defRPr sz="1500" b="1"/>
            </a:lvl4pPr>
            <a:lvl5pPr marL="1729862" indent="0">
              <a:buNone/>
              <a:defRPr sz="1500" b="1"/>
            </a:lvl5pPr>
            <a:lvl6pPr marL="2162327" indent="0">
              <a:buNone/>
              <a:defRPr sz="1500" b="1"/>
            </a:lvl6pPr>
            <a:lvl7pPr marL="2594793" indent="0">
              <a:buNone/>
              <a:defRPr sz="1500" b="1"/>
            </a:lvl7pPr>
            <a:lvl8pPr marL="3027258" indent="0">
              <a:buNone/>
              <a:defRPr sz="1500" b="1"/>
            </a:lvl8pPr>
            <a:lvl9pPr marL="345972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2" y="2174380"/>
            <a:ext cx="4042833" cy="395138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76010FF-4C35-4FA8-9CF6-394C866BC9B8}" type="slidenum">
              <a:rPr lang="en-US"/>
              <a:pPr>
                <a:defRPr/>
              </a:pPr>
              <a:t>‹#›</a:t>
            </a:fld>
            <a:r>
              <a:rPr lang="en-US" dirty="0"/>
              <a:t> of 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16FB6811-A563-40BE-9A3A-46B810E2646B}" type="slidenum">
              <a:rPr lang="en-US"/>
              <a:pPr>
                <a:defRPr/>
              </a:pPr>
              <a:t>‹#›</a:t>
            </a:fld>
            <a:r>
              <a:rPr lang="en-US" dirty="0"/>
              <a:t> of 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B1BA1B79-4174-4AE2-A9E0-A4C2EC354FA6}" type="slidenum">
              <a:rPr lang="en-US"/>
              <a:pPr>
                <a:defRPr/>
              </a:pPr>
              <a:t>‹#›</a:t>
            </a:fld>
            <a:r>
              <a:rPr lang="en-US" dirty="0"/>
              <a:t> of 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272357"/>
            <a:ext cx="3008690" cy="1162347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55" y="272356"/>
            <a:ext cx="5111750" cy="58534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96" y="1434703"/>
            <a:ext cx="3008690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2465" indent="0">
              <a:buNone/>
              <a:defRPr sz="1100"/>
            </a:lvl2pPr>
            <a:lvl3pPr marL="864931" indent="0">
              <a:buNone/>
              <a:defRPr sz="900"/>
            </a:lvl3pPr>
            <a:lvl4pPr marL="1297396" indent="0">
              <a:buNone/>
              <a:defRPr sz="900"/>
            </a:lvl4pPr>
            <a:lvl5pPr marL="1729862" indent="0">
              <a:buNone/>
              <a:defRPr sz="900"/>
            </a:lvl5pPr>
            <a:lvl6pPr marL="2162327" indent="0">
              <a:buNone/>
              <a:defRPr sz="900"/>
            </a:lvl6pPr>
            <a:lvl7pPr marL="2594793" indent="0">
              <a:buNone/>
              <a:defRPr sz="900"/>
            </a:lvl7pPr>
            <a:lvl8pPr marL="3027258" indent="0">
              <a:buNone/>
              <a:defRPr sz="900"/>
            </a:lvl8pPr>
            <a:lvl9pPr marL="34597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D54BD0CF-7A3B-4545-B7A2-44F426A800B2}" type="slidenum">
              <a:rPr lang="en-US"/>
              <a:pPr>
                <a:defRPr/>
              </a:pPr>
              <a:t>‹#›</a:t>
            </a:fld>
            <a:r>
              <a:rPr lang="en-US" dirty="0"/>
              <a:t> of 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08" y="4801195"/>
            <a:ext cx="5486702" cy="565547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08" y="613172"/>
            <a:ext cx="5486702" cy="4115098"/>
          </a:xfrm>
        </p:spPr>
        <p:txBody>
          <a:bodyPr/>
          <a:lstStyle>
            <a:lvl1pPr marL="0" indent="0">
              <a:buNone/>
              <a:defRPr sz="3000"/>
            </a:lvl1pPr>
            <a:lvl2pPr marL="432465" indent="0">
              <a:buNone/>
              <a:defRPr sz="2600"/>
            </a:lvl2pPr>
            <a:lvl3pPr marL="864931" indent="0">
              <a:buNone/>
              <a:defRPr sz="2300"/>
            </a:lvl3pPr>
            <a:lvl4pPr marL="1297396" indent="0">
              <a:buNone/>
              <a:defRPr sz="1900"/>
            </a:lvl4pPr>
            <a:lvl5pPr marL="1729862" indent="0">
              <a:buNone/>
              <a:defRPr sz="1900"/>
            </a:lvl5pPr>
            <a:lvl6pPr marL="2162327" indent="0">
              <a:buNone/>
              <a:defRPr sz="1900"/>
            </a:lvl6pPr>
            <a:lvl7pPr marL="2594793" indent="0">
              <a:buNone/>
              <a:defRPr sz="1900"/>
            </a:lvl7pPr>
            <a:lvl8pPr marL="3027258" indent="0">
              <a:buNone/>
              <a:defRPr sz="1900"/>
            </a:lvl8pPr>
            <a:lvl9pPr marL="3459724" indent="0">
              <a:buNone/>
              <a:defRPr sz="19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08" y="5366742"/>
            <a:ext cx="5486702" cy="805161"/>
          </a:xfrm>
        </p:spPr>
        <p:txBody>
          <a:bodyPr/>
          <a:lstStyle>
            <a:lvl1pPr marL="0" indent="0">
              <a:buNone/>
              <a:defRPr sz="1300"/>
            </a:lvl1pPr>
            <a:lvl2pPr marL="432465" indent="0">
              <a:buNone/>
              <a:defRPr sz="1100"/>
            </a:lvl2pPr>
            <a:lvl3pPr marL="864931" indent="0">
              <a:buNone/>
              <a:defRPr sz="900"/>
            </a:lvl3pPr>
            <a:lvl4pPr marL="1297396" indent="0">
              <a:buNone/>
              <a:defRPr sz="900"/>
            </a:lvl4pPr>
            <a:lvl5pPr marL="1729862" indent="0">
              <a:buNone/>
              <a:defRPr sz="900"/>
            </a:lvl5pPr>
            <a:lvl6pPr marL="2162327" indent="0">
              <a:buNone/>
              <a:defRPr sz="900"/>
            </a:lvl6pPr>
            <a:lvl7pPr marL="2594793" indent="0">
              <a:buNone/>
              <a:defRPr sz="900"/>
            </a:lvl7pPr>
            <a:lvl8pPr marL="3027258" indent="0">
              <a:buNone/>
              <a:defRPr sz="900"/>
            </a:lvl8pPr>
            <a:lvl9pPr marL="34597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D81B464A-390E-4CB7-8333-369172097016}" type="slidenum">
              <a:rPr lang="en-US"/>
              <a:pPr>
                <a:defRPr/>
              </a:pPr>
              <a:t>‹#›</a:t>
            </a:fld>
            <a:r>
              <a:rPr lang="en-US" dirty="0"/>
              <a:t> of 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888904F-BBA9-4941-A3F4-D5604C5210F5}" type="slidenum">
              <a:rPr lang="en-US"/>
              <a:pPr>
                <a:defRPr/>
              </a:pPr>
              <a:t>‹#›</a:t>
            </a:fld>
            <a:r>
              <a:rPr lang="en-US" dirty="0"/>
              <a:t> of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70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589713"/>
            <a:ext cx="1177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en-US" dirty="0"/>
              <a:t>Slide </a:t>
            </a:r>
            <a:fld id="{49183506-1741-4826-BE3D-8716ADAD9C53}" type="slidenum">
              <a:rPr lang="en-US"/>
              <a:pPr>
                <a:defRPr/>
              </a:pPr>
              <a:t>‹#›</a:t>
            </a:fld>
            <a:r>
              <a:rPr lang="en-US" dirty="0"/>
              <a:t> of  </a:t>
            </a:r>
          </a:p>
        </p:txBody>
      </p:sp>
      <p:sp>
        <p:nvSpPr>
          <p:cNvPr id="1049" name="Rectangle 25"/>
          <p:cNvSpPr>
            <a:spLocks noChangeArrowheads="1"/>
          </p:cNvSpPr>
          <p:nvPr userDrawn="1"/>
        </p:nvSpPr>
        <p:spPr bwMode="auto">
          <a:xfrm>
            <a:off x="1581150" y="80963"/>
            <a:ext cx="59690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493" tIns="43247" rIns="86493" bIns="43247">
            <a:spAutoFit/>
          </a:bodyPr>
          <a:lstStyle/>
          <a:p>
            <a:pPr algn="ctr" defTabSz="914485">
              <a:defRPr/>
            </a:pPr>
            <a:r>
              <a:rPr lang="en-US" sz="1900" b="1" dirty="0">
                <a:solidFill>
                  <a:srgbClr val="660033"/>
                </a:solidFill>
              </a:rPr>
              <a:t>Select SLIDE MASTER to Insert Briefing Title Here</a:t>
            </a:r>
          </a:p>
        </p:txBody>
      </p:sp>
      <p:sp>
        <p:nvSpPr>
          <p:cNvPr id="1029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98488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93" tIns="43247" rIns="86493" bIns="432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2" name="Rectangle 28"/>
          <p:cNvSpPr>
            <a:spLocks noChangeArrowheads="1"/>
          </p:cNvSpPr>
          <p:nvPr userDrawn="1"/>
        </p:nvSpPr>
        <p:spPr bwMode="auto">
          <a:xfrm>
            <a:off x="8083550" y="6532563"/>
            <a:ext cx="1000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5" tIns="45683" rIns="91365" bIns="45683" anchor="ctr"/>
          <a:lstStyle/>
          <a:p>
            <a:pPr algn="r" defTabSz="914485">
              <a:defRPr/>
            </a:pPr>
            <a:fld id="{A4B8ACAB-256A-46BA-9DD2-D9DA2188249D}" type="datetime5">
              <a:rPr lang="en-US" sz="900"/>
              <a:pPr algn="r" defTabSz="914485">
                <a:defRPr/>
              </a:pPr>
              <a:t>8-Jun-22</a:t>
            </a:fld>
            <a:endParaRPr lang="en-US" sz="900" dirty="0"/>
          </a:p>
        </p:txBody>
      </p:sp>
      <p:sp>
        <p:nvSpPr>
          <p:cNvPr id="1053" name="Rectangle 29"/>
          <p:cNvSpPr>
            <a:spLocks noChangeArrowheads="1"/>
          </p:cNvSpPr>
          <p:nvPr userDrawn="1"/>
        </p:nvSpPr>
        <p:spPr bwMode="auto">
          <a:xfrm>
            <a:off x="1588" y="6637338"/>
            <a:ext cx="3246437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493" tIns="43247" rIns="86493" bIns="43247">
            <a:spAutoFit/>
          </a:bodyPr>
          <a:lstStyle/>
          <a:p>
            <a:pPr defTabSz="914485">
              <a:defRPr/>
            </a:pPr>
            <a:r>
              <a:rPr lang="en-US" sz="800" b="1" dirty="0"/>
              <a:t>Name/Office Symbol/(703) XXX-XXX (DSN XXX) / email address</a:t>
            </a: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12" cstate="print"/>
          <a:srcRect r="9091"/>
          <a:stretch>
            <a:fillRect/>
          </a:stretch>
        </p:blipFill>
        <p:spPr bwMode="auto">
          <a:xfrm>
            <a:off x="0" y="6650038"/>
            <a:ext cx="9144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PT SubPages Header-02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606" y="0"/>
            <a:ext cx="9122425" cy="10764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5pPr>
      <a:lvl6pPr marL="432465" algn="ctr" defTabSz="914485" rtl="0" fontAlgn="base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6pPr>
      <a:lvl7pPr marL="864931" algn="ctr" defTabSz="914485" rtl="0" fontAlgn="base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7pPr>
      <a:lvl8pPr marL="1297396" algn="ctr" defTabSz="914485" rtl="0" fontAlgn="base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8pPr>
      <a:lvl9pPr marL="1729862" algn="ctr" defTabSz="914485" rtl="0" fontAlgn="base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SzPct val="125000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Char char="–"/>
        <a:defRPr sz="2100">
          <a:solidFill>
            <a:schemeClr val="tx1"/>
          </a:solidFill>
          <a:latin typeface="+mn-lt"/>
        </a:defRPr>
      </a:lvl2pPr>
      <a:lvl3pPr marL="1081088" indent="-165100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Char char="–"/>
        <a:defRPr>
          <a:solidFill>
            <a:schemeClr val="tx1"/>
          </a:solidFill>
          <a:latin typeface="+mn-lt"/>
        </a:defRPr>
      </a:lvl4pPr>
      <a:lvl5pPr marL="2001838" indent="-173038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5pPr>
      <a:lvl6pPr marL="2435622" indent="-174187" algn="l" defTabSz="914485" rtl="0" fontAlgn="base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6pPr>
      <a:lvl7pPr marL="2868087" indent="-174187" algn="l" defTabSz="914485" rtl="0" fontAlgn="base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7pPr>
      <a:lvl8pPr marL="3300553" indent="-174187" algn="l" defTabSz="914485" rtl="0" fontAlgn="base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8pPr>
      <a:lvl9pPr marL="3733018" indent="-174187" algn="l" defTabSz="914485" rtl="0" fontAlgn="base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65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931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396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862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327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4793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7258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724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usn.naples.navhospnaplesit.mbx.vet-clinic@mail.mi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usn.naples.navhospnaplesit.mbx.vet-clinic@mail.mil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5" descr="Army Medicine PowerPoint Cover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5053530"/>
            <a:ext cx="9144000" cy="180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421" y="888441"/>
            <a:ext cx="7772400" cy="1825351"/>
          </a:xfrm>
          <a:noFill/>
        </p:spPr>
        <p:txBody>
          <a:bodyPr lIns="91416" tIns="45708" rIns="91416" bIns="45708"/>
          <a:lstStyle/>
          <a:p>
            <a:pPr eaLnBrk="1" hangingPunct="1"/>
            <a:r>
              <a:rPr lang="en-US" sz="3600" dirty="0" smtClean="0"/>
              <a:t> </a:t>
            </a:r>
            <a:r>
              <a:rPr lang="en-US" sz="4000" dirty="0" smtClean="0"/>
              <a:t>U.S. Army Naples </a:t>
            </a:r>
            <a:br>
              <a:rPr lang="en-US" sz="4000" dirty="0" smtClean="0"/>
            </a:br>
            <a:r>
              <a:rPr lang="en-US" sz="4000" dirty="0" smtClean="0"/>
              <a:t>Veterinary Treatment Facility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21340" y="3140732"/>
            <a:ext cx="7510463" cy="557213"/>
          </a:xfrm>
          <a:noFill/>
        </p:spPr>
        <p:txBody>
          <a:bodyPr anchor="ctr"/>
          <a:lstStyle/>
          <a:p>
            <a:r>
              <a:rPr lang="en-US" sz="2800" b="1" dirty="0" smtClean="0"/>
              <a:t>OIC: CPT Paulynne Bellen</a:t>
            </a:r>
          </a:p>
          <a:p>
            <a:r>
              <a:rPr lang="en-US" sz="2800" b="1" dirty="0" smtClean="0"/>
              <a:t>Clinic NCOIC</a:t>
            </a:r>
            <a:r>
              <a:rPr lang="en-US" sz="2800" b="1" dirty="0" smtClean="0"/>
              <a:t>: SGT </a:t>
            </a:r>
            <a:r>
              <a:rPr lang="en-US" sz="2800" b="1" dirty="0" smtClean="0"/>
              <a:t>James Watson</a:t>
            </a:r>
            <a:endParaRPr lang="en-US" b="1" dirty="0" smtClean="0"/>
          </a:p>
        </p:txBody>
      </p:sp>
      <p:sp>
        <p:nvSpPr>
          <p:cNvPr id="2056" name="Line 18"/>
          <p:cNvSpPr>
            <a:spLocks noChangeShapeType="1"/>
          </p:cNvSpPr>
          <p:nvPr/>
        </p:nvSpPr>
        <p:spPr bwMode="auto">
          <a:xfrm>
            <a:off x="833219" y="2533869"/>
            <a:ext cx="7542212" cy="0"/>
          </a:xfrm>
          <a:prstGeom prst="line">
            <a:avLst/>
          </a:prstGeom>
          <a:noFill/>
          <a:ln w="57150" cmpd="thickThin">
            <a:solidFill>
              <a:srgbClr val="660033"/>
            </a:solidFill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 dirty="0"/>
          </a:p>
        </p:txBody>
      </p:sp>
      <p:pic>
        <p:nvPicPr>
          <p:cNvPr id="10" name="Picture 9" descr="PPT Cover Header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243" cy="1788011"/>
          </a:xfrm>
          <a:prstGeom prst="rect">
            <a:avLst/>
          </a:prstGeom>
        </p:spPr>
      </p:pic>
      <p:pic>
        <p:nvPicPr>
          <p:cNvPr id="8" name="Picture 7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4407" y="4140826"/>
            <a:ext cx="3514155" cy="22150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220" y="4140826"/>
            <a:ext cx="1892396" cy="2241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563" y="4069376"/>
            <a:ext cx="2390775" cy="2286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711" y="1"/>
            <a:ext cx="7772703" cy="1156138"/>
          </a:xfrm>
        </p:spPr>
        <p:txBody>
          <a:bodyPr anchor="ctr"/>
          <a:lstStyle/>
          <a:p>
            <a:pPr algn="ctr"/>
            <a:r>
              <a:rPr lang="en-US" sz="4000" dirty="0" smtClean="0"/>
              <a:t>   LEAVING ITALY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015" y="5745712"/>
            <a:ext cx="6743700" cy="15001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990033"/>
                </a:solidFill>
              </a:rPr>
              <a:t>Get an EU Pet passport within 3-6 months of arrival of arrival/ adoption. Do not wait until its time to PCS!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PCSing</a:t>
            </a:r>
            <a:r>
              <a:rPr lang="en-US" sz="2000" dirty="0" smtClean="0"/>
              <a:t> from Naples requires </a:t>
            </a:r>
            <a:r>
              <a:rPr lang="en-US" sz="2000" b="1" dirty="0" smtClean="0">
                <a:solidFill>
                  <a:srgbClr val="990033"/>
                </a:solidFill>
              </a:rPr>
              <a:t>2-3 months prep and 6 months lead time for Japan and Hawaii</a:t>
            </a:r>
            <a:r>
              <a:rPr lang="en-US" sz="2000" b="1" dirty="0" smtClean="0"/>
              <a:t>. </a:t>
            </a:r>
            <a:r>
              <a:rPr lang="en-US" sz="2000" dirty="0" smtClean="0"/>
              <a:t>Japan has </a:t>
            </a:r>
            <a:r>
              <a:rPr lang="en-US" sz="2000" dirty="0"/>
              <a:t>a 6 month quarantine period that can be started in Italy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dirty="0" smtClean="0"/>
              <a:t>The AMC </a:t>
            </a:r>
            <a:r>
              <a:rPr lang="en-US" dirty="0"/>
              <a:t>rotator's pet space availability is extremely </a:t>
            </a:r>
            <a:r>
              <a:rPr lang="en-US" dirty="0" smtClean="0"/>
              <a:t>limited. Combined </a:t>
            </a:r>
            <a:r>
              <a:rPr lang="en-US" dirty="0"/>
              <a:t>weight limit for a pet and cage </a:t>
            </a:r>
            <a:r>
              <a:rPr lang="en-US" dirty="0" smtClean="0"/>
              <a:t>is </a:t>
            </a:r>
            <a:r>
              <a:rPr lang="en-US" dirty="0"/>
              <a:t>150 </a:t>
            </a:r>
            <a:r>
              <a:rPr lang="en-US" dirty="0" err="1"/>
              <a:t>lbs</a:t>
            </a:r>
            <a:r>
              <a:rPr lang="en-US" dirty="0"/>
              <a:t> (no </a:t>
            </a:r>
            <a:r>
              <a:rPr lang="en-US" dirty="0" smtClean="0"/>
              <a:t>exceptions or waivers). </a:t>
            </a:r>
          </a:p>
          <a:p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Plan </a:t>
            </a:r>
            <a:r>
              <a:rPr lang="en-US" sz="2000" dirty="0"/>
              <a:t>ahead and contact our office </a:t>
            </a:r>
            <a:r>
              <a:rPr lang="en-US" sz="2000" dirty="0" smtClean="0"/>
              <a:t>once you get orders </a:t>
            </a: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A42049D-DCF2-4F0B-9789-403D973ABA3E}" type="slidenum">
              <a:rPr lang="en-US" smtClean="0"/>
              <a:pPr>
                <a:defRPr/>
              </a:pPr>
              <a:t>10</a:t>
            </a:fld>
            <a:r>
              <a:rPr lang="en-US" dirty="0" smtClean="0"/>
              <a:t> of  </a:t>
            </a:r>
            <a:endParaRPr lang="en-US" dirty="0"/>
          </a:p>
        </p:txBody>
      </p:sp>
      <p:pic>
        <p:nvPicPr>
          <p:cNvPr id="5" name="Picture 4" descr="IMG_7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7661" y="4192587"/>
            <a:ext cx="2148977" cy="1917531"/>
          </a:xfrm>
          <a:prstGeom prst="rect">
            <a:avLst/>
          </a:prstGeom>
        </p:spPr>
      </p:pic>
      <p:pic>
        <p:nvPicPr>
          <p:cNvPr id="6" name="Picture 5" descr="Passp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6377" y="1661549"/>
            <a:ext cx="1538685" cy="2051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71" y="-55817"/>
            <a:ext cx="2151529" cy="18646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LEISHMANIASIS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3851"/>
            <a:ext cx="6324600" cy="4672149"/>
          </a:xfrm>
        </p:spPr>
        <p:txBody>
          <a:bodyPr/>
          <a:lstStyle/>
          <a:p>
            <a:r>
              <a:rPr lang="en-US" dirty="0" smtClean="0"/>
              <a:t>Canine </a:t>
            </a:r>
            <a:r>
              <a:rPr lang="en-US" dirty="0" err="1" smtClean="0"/>
              <a:t>Leishmaniasis</a:t>
            </a:r>
            <a:r>
              <a:rPr lang="en-US" dirty="0" smtClean="0"/>
              <a:t> is a disease caused by </a:t>
            </a:r>
            <a:r>
              <a:rPr lang="en-US" dirty="0" smtClean="0"/>
              <a:t>sand-flies. Both </a:t>
            </a:r>
            <a:r>
              <a:rPr lang="en-US" dirty="0" smtClean="0"/>
              <a:t>pets and </a:t>
            </a:r>
            <a:r>
              <a:rPr lang="en-US" dirty="0" smtClean="0"/>
              <a:t>people can be infected. </a:t>
            </a:r>
            <a:r>
              <a:rPr lang="en-US" dirty="0" smtClean="0"/>
              <a:t>Most prevalent during hot months (APR- SEPT)</a:t>
            </a:r>
          </a:p>
          <a:p>
            <a:r>
              <a:rPr lang="en-US" dirty="0" smtClean="0"/>
              <a:t>It causes skin issues, multiple organ failure, weight and muscle loss and inflammation</a:t>
            </a:r>
          </a:p>
          <a:p>
            <a:r>
              <a:rPr lang="en-US" dirty="0" smtClean="0"/>
              <a:t>Endemic in here in Southern Italy (Naples) and Mediterranean</a:t>
            </a:r>
          </a:p>
          <a:p>
            <a:r>
              <a:rPr lang="en-US" b="1" dirty="0" smtClean="0">
                <a:solidFill>
                  <a:srgbClr val="990033"/>
                </a:solidFill>
              </a:rPr>
              <a:t>Infected animals </a:t>
            </a:r>
            <a:r>
              <a:rPr lang="en-US" b="1" dirty="0" smtClean="0">
                <a:solidFill>
                  <a:srgbClr val="990033"/>
                </a:solidFill>
              </a:rPr>
              <a:t>may be refused return to some US states (state dependent) </a:t>
            </a:r>
            <a:endParaRPr lang="en-US" b="1" dirty="0">
              <a:solidFill>
                <a:srgbClr val="990033"/>
              </a:solidFill>
            </a:endParaRPr>
          </a:p>
          <a:p>
            <a:r>
              <a:rPr lang="en-US" dirty="0" smtClean="0">
                <a:solidFill>
                  <a:srgbClr val="990033"/>
                </a:solidFill>
              </a:rPr>
              <a:t>Prevention: </a:t>
            </a:r>
            <a:r>
              <a:rPr lang="en-US" dirty="0" err="1" smtClean="0">
                <a:solidFill>
                  <a:srgbClr val="990033"/>
                </a:solidFill>
              </a:rPr>
              <a:t>Seresto</a:t>
            </a:r>
            <a:r>
              <a:rPr lang="en-US" dirty="0" smtClean="0">
                <a:solidFill>
                  <a:srgbClr val="990033"/>
                </a:solidFill>
              </a:rPr>
              <a:t> collar </a:t>
            </a:r>
            <a:r>
              <a:rPr lang="en-US" dirty="0" smtClean="0">
                <a:solidFill>
                  <a:srgbClr val="990033"/>
                </a:solidFill>
              </a:rPr>
              <a:t>or </a:t>
            </a:r>
            <a:r>
              <a:rPr lang="en-US" dirty="0" err="1" smtClean="0">
                <a:solidFill>
                  <a:srgbClr val="990033"/>
                </a:solidFill>
              </a:rPr>
              <a:t>Advantix</a:t>
            </a:r>
            <a:endParaRPr lang="en-US" dirty="0" smtClean="0">
              <a:solidFill>
                <a:srgbClr val="990033"/>
              </a:solidFill>
            </a:endParaRPr>
          </a:p>
        </p:txBody>
      </p:sp>
      <p:sp>
        <p:nvSpPr>
          <p:cNvPr id="4" name="AutoShape 2" descr="A gutsy survival of Leishmania in multiple sand fly species - BugBitt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540" y="4825877"/>
            <a:ext cx="2310460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572" y="4825876"/>
            <a:ext cx="127488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259" y="3401727"/>
            <a:ext cx="2859741" cy="1461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2471" y="1608785"/>
            <a:ext cx="2151529" cy="17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2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QUICK </a:t>
            </a:r>
            <a:r>
              <a:rPr lang="en-US" dirty="0" smtClean="0"/>
              <a:t>FACTS 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4977" y="1024915"/>
            <a:ext cx="8343900" cy="4525962"/>
          </a:xfrm>
        </p:spPr>
        <p:txBody>
          <a:bodyPr/>
          <a:lstStyle/>
          <a:p>
            <a:r>
              <a:rPr lang="en-US" sz="2200" dirty="0" smtClean="0">
                <a:solidFill>
                  <a:srgbClr val="990033"/>
                </a:solidFill>
              </a:rPr>
              <a:t>We are not an emergency clinic</a:t>
            </a:r>
          </a:p>
          <a:p>
            <a:endParaRPr lang="en-US" sz="2200" dirty="0" smtClean="0"/>
          </a:p>
          <a:p>
            <a:r>
              <a:rPr lang="en-US" sz="2200" dirty="0" smtClean="0"/>
              <a:t>We do not see walk-in or same day appointments</a:t>
            </a:r>
          </a:p>
          <a:p>
            <a:endParaRPr lang="en-US" sz="2200" dirty="0" smtClean="0"/>
          </a:p>
          <a:p>
            <a:r>
              <a:rPr lang="en-US" sz="2200" dirty="0" smtClean="0"/>
              <a:t>We are not authorized to handle strays on base 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>
                <a:solidFill>
                  <a:srgbClr val="990033"/>
                </a:solidFill>
              </a:rPr>
              <a:t>If you are fostering</a:t>
            </a:r>
            <a:r>
              <a:rPr lang="en-US" sz="2200" dirty="0" smtClean="0"/>
              <a:t>, please make sure they receive ALL core vaccines and preventives. </a:t>
            </a:r>
            <a:r>
              <a:rPr lang="en-US" sz="2200" dirty="0" smtClean="0">
                <a:solidFill>
                  <a:srgbClr val="990033"/>
                </a:solidFill>
              </a:rPr>
              <a:t>They can carry diseases that can cause your pets and family members to get sick!!!</a:t>
            </a:r>
            <a:endParaRPr lang="en-US" sz="2200" dirty="0" smtClean="0">
              <a:solidFill>
                <a:srgbClr val="990033"/>
              </a:solidFill>
            </a:endParaRPr>
          </a:p>
          <a:p>
            <a:endParaRPr lang="en-US" sz="2200" dirty="0" smtClean="0"/>
          </a:p>
          <a:p>
            <a:r>
              <a:rPr lang="en-US" sz="2200" dirty="0" smtClean="0"/>
              <a:t>We may close the clinic last minute </a:t>
            </a:r>
            <a:r>
              <a:rPr lang="en-US" sz="2200" dirty="0" smtClean="0"/>
              <a:t>Military  Dog </a:t>
            </a:r>
            <a:r>
              <a:rPr lang="en-US" sz="2200" dirty="0" smtClean="0"/>
              <a:t>emergency</a:t>
            </a:r>
          </a:p>
          <a:p>
            <a:endParaRPr lang="en-US" sz="2200" dirty="0" smtClean="0"/>
          </a:p>
          <a:p>
            <a:r>
              <a:rPr lang="en-US" sz="2200" dirty="0" smtClean="0"/>
              <a:t>We are closed every Thursday </a:t>
            </a:r>
            <a:r>
              <a:rPr lang="en-US" sz="2200" dirty="0" smtClean="0"/>
              <a:t>and </a:t>
            </a:r>
            <a:r>
              <a:rPr lang="en-US" sz="2200" dirty="0" smtClean="0"/>
              <a:t>last working day of the month for </a:t>
            </a:r>
            <a:r>
              <a:rPr lang="en-US" sz="2200" dirty="0" smtClean="0"/>
              <a:t>inventory.</a:t>
            </a:r>
            <a:endParaRPr lang="en-US" sz="22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A42049D-DCF2-4F0B-9789-403D973ABA3E}" type="slidenum">
              <a:rPr lang="en-US" smtClean="0"/>
              <a:pPr>
                <a:defRPr/>
              </a:pPr>
              <a:t>12</a:t>
            </a:fld>
            <a:r>
              <a:rPr lang="en-US" smtClean="0"/>
              <a:t> of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815" y="-13921"/>
            <a:ext cx="3675185" cy="15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A42049D-DCF2-4F0B-9789-403D973ABA3E}" type="slidenum">
              <a:rPr lang="en-US" smtClean="0"/>
              <a:pPr>
                <a:defRPr/>
              </a:pPr>
              <a:t>13</a:t>
            </a:fld>
            <a:r>
              <a:rPr lang="en-US" smtClean="0"/>
              <a:t> of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920" y="988764"/>
            <a:ext cx="8184333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Register your pet(s) at the Veterinary base clinic within 30 days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Find Italian vet clinic for Emergency and local </a:t>
            </a:r>
            <a:r>
              <a:rPr lang="en-US" sz="2000" dirty="0" smtClean="0"/>
              <a:t>Rx </a:t>
            </a:r>
            <a:endParaRPr lang="en-US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Maintain annual rabies vaccinations during overseas tour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Get updated ID </a:t>
            </a:r>
            <a:r>
              <a:rPr lang="en-US" sz="2000" dirty="0" smtClean="0"/>
              <a:t>tags and update microchip </a:t>
            </a:r>
            <a:r>
              <a:rPr lang="en-US" sz="2000" dirty="0" smtClean="0"/>
              <a:t>with local </a:t>
            </a:r>
            <a:r>
              <a:rPr lang="en-US" sz="2000" dirty="0" smtClean="0"/>
              <a:t>contact</a:t>
            </a:r>
            <a:endParaRPr lang="en-US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Register pet in ASL within </a:t>
            </a:r>
            <a:r>
              <a:rPr lang="en-US" sz="2000" dirty="0" smtClean="0"/>
              <a:t>2 </a:t>
            </a:r>
            <a:r>
              <a:rPr lang="en-US" sz="2000" dirty="0" smtClean="0"/>
              <a:t>months of arrival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Obtain </a:t>
            </a:r>
            <a:r>
              <a:rPr lang="en-US" sz="2000" dirty="0" smtClean="0"/>
              <a:t>a pet </a:t>
            </a:r>
            <a:r>
              <a:rPr lang="en-US" sz="2000" dirty="0" smtClean="0"/>
              <a:t>passport within 6 </a:t>
            </a:r>
            <a:r>
              <a:rPr lang="en-US" sz="2000" dirty="0" smtClean="0"/>
              <a:t>months - 1 year </a:t>
            </a:r>
            <a:r>
              <a:rPr lang="en-US" sz="2000" dirty="0" smtClean="0"/>
              <a:t>of arrival/adoption or during the day of registration.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USE heartworm and flea/ tick preventative that will protect against sand flies and </a:t>
            </a:r>
            <a:r>
              <a:rPr lang="en-US" sz="2000" dirty="0" err="1" smtClean="0"/>
              <a:t>Leishmaniasis</a:t>
            </a:r>
            <a:r>
              <a:rPr lang="en-US" sz="2000" dirty="0" smtClean="0"/>
              <a:t> </a:t>
            </a:r>
            <a:r>
              <a:rPr lang="en-US" sz="2000" b="1" dirty="0" smtClean="0"/>
              <a:t>year round</a:t>
            </a:r>
            <a:r>
              <a:rPr lang="en-US" sz="2000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Find a boarding center or a reliable pet sitter.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Read the NSA Naples Pet Policy.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Understand and adhere to local Italian pet laws</a:t>
            </a:r>
            <a:r>
              <a:rPr lang="en-US" sz="2400" dirty="0" smtClean="0"/>
              <a:t>.</a:t>
            </a:r>
            <a:r>
              <a:rPr lang="en-US" sz="2600" dirty="0" smtClean="0"/>
              <a:t> 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285963"/>
            <a:ext cx="8229600" cy="590550"/>
          </a:xfrm>
        </p:spPr>
        <p:txBody>
          <a:bodyPr/>
          <a:lstStyle/>
          <a:p>
            <a:pPr algn="ctr"/>
            <a:r>
              <a:rPr lang="en-US" dirty="0" smtClean="0"/>
              <a:t>Checklist</a:t>
            </a:r>
            <a:br>
              <a:rPr lang="en-US" dirty="0" smtClean="0"/>
            </a:br>
            <a:r>
              <a:rPr lang="en-US" dirty="0" smtClean="0"/>
              <a:t>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A42049D-DCF2-4F0B-9789-403D973ABA3E}" type="slidenum">
              <a:rPr lang="en-US" smtClean="0"/>
              <a:pPr>
                <a:defRPr/>
              </a:pPr>
              <a:t>14</a:t>
            </a:fld>
            <a:r>
              <a:rPr lang="en-US" dirty="0" smtClean="0"/>
              <a:t> of  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7963"/>
            <a:ext cx="8229600" cy="592137"/>
          </a:xfrm>
        </p:spPr>
        <p:txBody>
          <a:bodyPr/>
          <a:lstStyle/>
          <a:p>
            <a:r>
              <a:rPr lang="en-US" sz="4000" dirty="0" smtClean="0"/>
              <a:t>CONTACT INFO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87923" y="3015762"/>
            <a:ext cx="9056077" cy="3255882"/>
          </a:xfrm>
        </p:spPr>
        <p:txBody>
          <a:bodyPr/>
          <a:lstStyle/>
          <a:p>
            <a:pPr algn="ctr">
              <a:buNone/>
            </a:pPr>
            <a:endParaRPr lang="en-US" sz="3000" b="1" dirty="0" smtClean="0"/>
          </a:p>
          <a:p>
            <a:pPr algn="ctr">
              <a:buNone/>
            </a:pPr>
            <a:r>
              <a:rPr lang="en-US" sz="3000" b="1" dirty="0" smtClean="0"/>
              <a:t>DSN: 629 – 7913</a:t>
            </a:r>
          </a:p>
          <a:p>
            <a:pPr algn="ctr">
              <a:buNone/>
            </a:pPr>
            <a:r>
              <a:rPr lang="en-US" sz="3000" b="1" dirty="0" smtClean="0"/>
              <a:t>COM: +39 - 081 - 811 - 7913</a:t>
            </a:r>
          </a:p>
          <a:p>
            <a:pPr algn="ctr">
              <a:buNone/>
            </a:pPr>
            <a:r>
              <a:rPr lang="en-US" sz="3000" dirty="0" smtClean="0">
                <a:hlinkClick r:id="rId2"/>
              </a:rPr>
              <a:t>usn.naples.navhospnaplesit.mbx.vet-clinic@mail.mil</a:t>
            </a:r>
            <a:r>
              <a:rPr lang="en-US" sz="4800" b="1" dirty="0" smtClean="0"/>
              <a:t>  </a:t>
            </a:r>
          </a:p>
          <a:p>
            <a:pPr algn="ctr">
              <a:buNone/>
            </a:pPr>
            <a:r>
              <a:rPr lang="en-US" sz="2400" b="1" smtClean="0"/>
              <a:t>(New </a:t>
            </a:r>
            <a:r>
              <a:rPr lang="en-US" sz="2400" b="1" dirty="0" smtClean="0"/>
              <a:t>VTF website </a:t>
            </a:r>
            <a:r>
              <a:rPr lang="en-US" sz="2400" b="1" smtClean="0"/>
              <a:t>coming soon)</a:t>
            </a:r>
            <a:endParaRPr lang="en-US" sz="2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6068"/>
            <a:ext cx="2905125" cy="2224656"/>
          </a:xfrm>
          <a:prstGeom prst="rect">
            <a:avLst/>
          </a:prstGeom>
        </p:spPr>
      </p:pic>
      <p:sp>
        <p:nvSpPr>
          <p:cNvPr id="3" name="AutoShape 4" descr="Do Dogs Have Periods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o Dogs Have Periods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o Dogs Have Periods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05125" y="1613430"/>
            <a:ext cx="3891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/>
              <a:t>QUESTIONS?</a:t>
            </a:r>
            <a:endParaRPr lang="en-US" sz="3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4409" y="1215173"/>
            <a:ext cx="2649101" cy="229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A42049D-DCF2-4F0B-9789-403D973ABA3E}" type="slidenum">
              <a:rPr lang="en-US" smtClean="0"/>
              <a:pPr>
                <a:defRPr/>
              </a:pPr>
              <a:t>2</a:t>
            </a:fld>
            <a:r>
              <a:rPr lang="en-US" smtClean="0"/>
              <a:t> of 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43711" y="1"/>
            <a:ext cx="7772703" cy="11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93" tIns="43247" rIns="86493" bIns="4324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cap="all">
                <a:solidFill>
                  <a:srgbClr val="6600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5pPr>
            <a:lvl6pPr marL="432465" algn="ctr" defTabSz="914485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6pPr>
            <a:lvl7pPr marL="864931" algn="ctr" defTabSz="914485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7pPr>
            <a:lvl8pPr marL="1297396" algn="ctr" defTabSz="914485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8pPr>
            <a:lvl9pPr marL="1729862" algn="ctr" defTabSz="914485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9pPr>
          </a:lstStyle>
          <a:p>
            <a:pPr algn="ctr"/>
            <a:r>
              <a:rPr lang="en-US" sz="3500" kern="0" dirty="0" smtClean="0"/>
              <a:t>General information </a:t>
            </a:r>
            <a:endParaRPr lang="en-US" sz="3500" kern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64335" y="5461761"/>
            <a:ext cx="8408360" cy="8522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Hours </a:t>
            </a:r>
            <a:r>
              <a:rPr lang="en-US" dirty="0"/>
              <a:t>of operation </a:t>
            </a:r>
          </a:p>
          <a:p>
            <a:pPr marL="775365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90033"/>
                </a:solidFill>
              </a:rPr>
              <a:t>Mon/Tues/Wed/Fri 0900-1230 and </a:t>
            </a:r>
            <a:r>
              <a:rPr lang="en-US" sz="2400" b="1" dirty="0" smtClean="0">
                <a:solidFill>
                  <a:srgbClr val="990033"/>
                </a:solidFill>
              </a:rPr>
              <a:t>1330-1600</a:t>
            </a:r>
          </a:p>
          <a:p>
            <a:pPr lvl="1"/>
            <a:r>
              <a:rPr lang="en-US" sz="2400" b="1" dirty="0" smtClean="0">
                <a:solidFill>
                  <a:srgbClr val="990033"/>
                </a:solidFill>
              </a:rPr>
              <a:t> 	(except Holidays or no veterinarian available)</a:t>
            </a:r>
            <a:endParaRPr lang="en-US" b="1" dirty="0" smtClean="0">
              <a:solidFill>
                <a:srgbClr val="990033"/>
              </a:solidFill>
            </a:endParaRPr>
          </a:p>
          <a:p>
            <a:pPr marL="775365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990033"/>
                </a:solidFill>
              </a:rPr>
              <a:t>Closed </a:t>
            </a:r>
            <a:r>
              <a:rPr lang="en-US" sz="2400" b="1" dirty="0" smtClean="0">
                <a:solidFill>
                  <a:srgbClr val="990033"/>
                </a:solidFill>
              </a:rPr>
              <a:t>every </a:t>
            </a:r>
            <a:r>
              <a:rPr lang="en-US" sz="2400" b="1" dirty="0" smtClean="0">
                <a:solidFill>
                  <a:srgbClr val="990033"/>
                </a:solidFill>
              </a:rPr>
              <a:t>THURSDAY </a:t>
            </a:r>
            <a:r>
              <a:rPr lang="en-US" sz="2400" dirty="0" smtClean="0"/>
              <a:t>(military training) and last working day of the month for inventory</a:t>
            </a:r>
            <a:endParaRPr lang="en-US" sz="2400" dirty="0" smtClean="0"/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Priorities:</a:t>
            </a:r>
            <a:endParaRPr lang="en-US" dirty="0" smtClean="0"/>
          </a:p>
          <a:p>
            <a:pPr marL="775365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Military Working Dogs</a:t>
            </a:r>
          </a:p>
          <a:p>
            <a:pPr marL="775365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PCS related appointments </a:t>
            </a:r>
          </a:p>
          <a:p>
            <a:pPr marL="775365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Mandated vaccinations and preventives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Sick Calls can be seen based on limited availability and capability.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90033"/>
                </a:solidFill>
              </a:rPr>
              <a:t>For </a:t>
            </a:r>
            <a:r>
              <a:rPr lang="en-US" b="1" dirty="0" smtClean="0">
                <a:solidFill>
                  <a:srgbClr val="990033"/>
                </a:solidFill>
              </a:rPr>
              <a:t>dire illness or emergencies, please seek off post care</a:t>
            </a:r>
            <a:r>
              <a:rPr lang="en-US" b="1" dirty="0" smtClean="0"/>
              <a:t>.</a:t>
            </a:r>
            <a:r>
              <a:rPr lang="en-US" dirty="0" smtClean="0"/>
              <a:t> Refer to our local veterinarians list provided.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A42049D-DCF2-4F0B-9789-403D973ABA3E}" type="slidenum">
              <a:rPr lang="en-US" smtClean="0"/>
              <a:pPr>
                <a:defRPr/>
              </a:pPr>
              <a:t>3</a:t>
            </a:fld>
            <a:r>
              <a:rPr lang="en-US" smtClean="0"/>
              <a:t> of 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43711" y="1"/>
            <a:ext cx="7772703" cy="11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93" tIns="43247" rIns="86493" bIns="4324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cap="all">
                <a:solidFill>
                  <a:srgbClr val="6600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5pPr>
            <a:lvl6pPr marL="432465" algn="ctr" defTabSz="914485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6pPr>
            <a:lvl7pPr marL="864931" algn="ctr" defTabSz="914485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7pPr>
            <a:lvl8pPr marL="1297396" algn="ctr" defTabSz="914485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8pPr>
            <a:lvl9pPr marL="1729862" algn="ctr" defTabSz="914485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9pPr>
          </a:lstStyle>
          <a:p>
            <a:pPr algn="ctr"/>
            <a:r>
              <a:rPr lang="en-US" sz="4000" kern="0" dirty="0" err="1" smtClean="0"/>
              <a:t>missionS</a:t>
            </a:r>
            <a:r>
              <a:rPr lang="en-US" sz="4000" kern="0" dirty="0" smtClean="0"/>
              <a:t> </a:t>
            </a:r>
            <a:endParaRPr lang="en-US" sz="4000" kern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97282" y="1156139"/>
            <a:ext cx="8612609" cy="5433574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sz="2400" b="1" u="sng" dirty="0" smtClean="0"/>
              <a:t>Order of priority:</a:t>
            </a:r>
          </a:p>
          <a:p>
            <a:pPr marL="775365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990033"/>
                </a:solidFill>
              </a:rPr>
              <a:t>Military </a:t>
            </a:r>
            <a:r>
              <a:rPr lang="en-US" sz="2400" dirty="0" smtClean="0">
                <a:solidFill>
                  <a:srgbClr val="990033"/>
                </a:solidFill>
              </a:rPr>
              <a:t>Working Dogs </a:t>
            </a:r>
            <a:r>
              <a:rPr lang="en-US" sz="2400" dirty="0" smtClean="0"/>
              <a:t>(MWDs)  health and readiness is our </a:t>
            </a:r>
            <a:r>
              <a:rPr lang="en-US" sz="2400" dirty="0" smtClean="0">
                <a:solidFill>
                  <a:srgbClr val="990033"/>
                </a:solidFill>
              </a:rPr>
              <a:t>TOP MISSION</a:t>
            </a:r>
          </a:p>
          <a:p>
            <a:pPr marL="775365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990033"/>
                </a:solidFill>
              </a:rPr>
              <a:t>Food safety and defense </a:t>
            </a:r>
            <a:r>
              <a:rPr lang="en-US" sz="2400" dirty="0" smtClean="0"/>
              <a:t>(</a:t>
            </a:r>
            <a:r>
              <a:rPr lang="en-US" sz="2400" dirty="0" smtClean="0"/>
              <a:t>Commissary; </a:t>
            </a:r>
            <a:r>
              <a:rPr lang="en-US" sz="2400" dirty="0" smtClean="0"/>
              <a:t>39 </a:t>
            </a:r>
            <a:r>
              <a:rPr lang="en-US" sz="2400" dirty="0" smtClean="0"/>
              <a:t>food facilities inspections, food recalls)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rgbClr val="990033"/>
                </a:solidFill>
              </a:rPr>
              <a:t>3. Public health protection </a:t>
            </a:r>
            <a:r>
              <a:rPr lang="en-US" sz="2400" dirty="0" smtClean="0"/>
              <a:t>(Rabies and zoonotic disease surveillance)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rgbClr val="990033"/>
                </a:solidFill>
              </a:rPr>
              <a:t>4. Family readiness </a:t>
            </a:r>
            <a:r>
              <a:rPr lang="en-US" sz="2400" dirty="0" smtClean="0"/>
              <a:t>(Human animal bond and care of pets)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A42049D-DCF2-4F0B-9789-403D973ABA3E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 of  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7963"/>
            <a:ext cx="8229600" cy="592137"/>
          </a:xfrm>
        </p:spPr>
        <p:txBody>
          <a:bodyPr/>
          <a:lstStyle/>
          <a:p>
            <a:r>
              <a:rPr lang="en-US" sz="4000" dirty="0" smtClean="0"/>
              <a:t>ELIGIBILITY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57300"/>
            <a:ext cx="8229600" cy="4050424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Active duty personnel</a:t>
            </a:r>
          </a:p>
          <a:p>
            <a:endParaRPr lang="en-US" sz="2400" dirty="0" smtClean="0"/>
          </a:p>
          <a:p>
            <a:r>
              <a:rPr lang="en-US" sz="2400" dirty="0" smtClean="0"/>
              <a:t>Retirees </a:t>
            </a:r>
          </a:p>
          <a:p>
            <a:endParaRPr lang="en-US" sz="2400" dirty="0" smtClean="0"/>
          </a:p>
          <a:p>
            <a:r>
              <a:rPr lang="en-US" sz="2400" dirty="0" smtClean="0"/>
              <a:t>GS employees</a:t>
            </a:r>
          </a:p>
          <a:p>
            <a:endParaRPr lang="en-US" sz="2400" dirty="0" smtClean="0"/>
          </a:p>
          <a:p>
            <a:r>
              <a:rPr lang="en-US" sz="2400" dirty="0" smtClean="0"/>
              <a:t>DoD civilian employees</a:t>
            </a:r>
          </a:p>
          <a:p>
            <a:endParaRPr lang="en-US" sz="2400" dirty="0" smtClean="0"/>
          </a:p>
          <a:p>
            <a:r>
              <a:rPr lang="en-US" sz="2400" dirty="0" smtClean="0"/>
              <a:t>A current military I.D./dependent I.D. is required during registration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8" name="Picture 7" descr="Naples VT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359000"/>
            <a:ext cx="4017682" cy="321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A42049D-DCF2-4F0B-9789-403D973ABA3E}" type="slidenum">
              <a:rPr lang="en-US" smtClean="0"/>
              <a:pPr>
                <a:defRPr/>
              </a:pPr>
              <a:t>5</a:t>
            </a:fld>
            <a:r>
              <a:rPr lang="en-US" smtClean="0"/>
              <a:t> of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641"/>
            <a:ext cx="9144000" cy="6137058"/>
          </a:xfrm>
          <a:prstGeom prst="rect">
            <a:avLst/>
          </a:prstGeom>
        </p:spPr>
      </p:pic>
      <p:sp>
        <p:nvSpPr>
          <p:cNvPr id="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7963"/>
            <a:ext cx="8229600" cy="592137"/>
          </a:xfrm>
        </p:spPr>
        <p:txBody>
          <a:bodyPr/>
          <a:lstStyle/>
          <a:p>
            <a:r>
              <a:rPr lang="en-US" sz="4000" dirty="0" smtClean="0"/>
              <a:t>BASE MAP </a:t>
            </a:r>
          </a:p>
        </p:txBody>
      </p:sp>
    </p:spTree>
    <p:extLst>
      <p:ext uri="{BB962C8B-B14F-4D97-AF65-F5344CB8AC3E}">
        <p14:creationId xmlns:p14="http://schemas.microsoft.com/office/powerpoint/2010/main" val="6344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773" y="1"/>
            <a:ext cx="7772703" cy="1145628"/>
          </a:xfrm>
        </p:spPr>
        <p:txBody>
          <a:bodyPr anchor="ctr"/>
          <a:lstStyle/>
          <a:p>
            <a:pPr algn="ctr"/>
            <a:r>
              <a:rPr lang="en-US" sz="4000" dirty="0" smtClean="0"/>
              <a:t>Pet Policy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443" y="4420101"/>
            <a:ext cx="7295607" cy="1500188"/>
          </a:xfrm>
        </p:spPr>
        <p:txBody>
          <a:bodyPr/>
          <a:lstStyle/>
          <a:p>
            <a:r>
              <a:rPr lang="en-US" sz="2000" b="1" dirty="0" smtClean="0"/>
              <a:t>Base Requirements and Pet Policy (Instruction 10570.2H) </a:t>
            </a:r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All pets must be registered at the Naples Veterinary Treatment Facility (VTF) </a:t>
            </a:r>
            <a:r>
              <a:rPr lang="en-US" sz="2000" b="1" dirty="0" smtClean="0">
                <a:solidFill>
                  <a:srgbClr val="C00000"/>
                </a:solidFill>
              </a:rPr>
              <a:t>within 30 days of arrival or adoption</a:t>
            </a:r>
            <a:r>
              <a:rPr lang="en-US" sz="2000" dirty="0" smtClean="0"/>
              <a:t>.  Every pet must have an ISO compliant microchip (15 digit) and a valid rabies vaccine</a:t>
            </a:r>
            <a:r>
              <a:rPr lang="en-US" sz="2000" dirty="0"/>
              <a:t>. </a:t>
            </a:r>
            <a:r>
              <a:rPr lang="en-US" sz="2000" dirty="0" smtClean="0"/>
              <a:t>You need be registered in order to avail of our services. 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 All pets must wear  Pet Identification Tag, </a:t>
            </a:r>
          </a:p>
          <a:p>
            <a:pPr lvl="1"/>
            <a:r>
              <a:rPr lang="en-US" sz="1800" dirty="0" smtClean="0"/>
              <a:t>Rabies tag, and NSA Naples Pet Pass tag.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Only 2 pets are authorized per owner in a </a:t>
            </a:r>
          </a:p>
          <a:p>
            <a:pPr lvl="1"/>
            <a:r>
              <a:rPr lang="en-US" sz="1800" dirty="0" smtClean="0"/>
              <a:t>government housing. (</a:t>
            </a:r>
            <a:r>
              <a:rPr lang="en-US" sz="1800" i="1" dirty="0" smtClean="0"/>
              <a:t>NO weight restrictions)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A42049D-DCF2-4F0B-9789-403D973ABA3E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 of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784" y="4177214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776"/>
            <a:ext cx="8229600" cy="1048851"/>
          </a:xfrm>
        </p:spPr>
        <p:txBody>
          <a:bodyPr/>
          <a:lstStyle/>
          <a:p>
            <a:r>
              <a:rPr lang="en-US" sz="3200" dirty="0" smtClean="0"/>
              <a:t>REGISTRATION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69" y="1145627"/>
            <a:ext cx="8423031" cy="4525962"/>
          </a:xfrm>
        </p:spPr>
        <p:txBody>
          <a:bodyPr numCol="2"/>
          <a:lstStyle/>
          <a:p>
            <a:endParaRPr lang="en-US" sz="2200" dirty="0" smtClean="0"/>
          </a:p>
          <a:p>
            <a:r>
              <a:rPr lang="en-US" sz="2200" dirty="0"/>
              <a:t>No appointment </a:t>
            </a:r>
            <a:r>
              <a:rPr lang="en-US" sz="2200" dirty="0" smtClean="0"/>
              <a:t>needed &amp; pet does not need to be present. </a:t>
            </a:r>
          </a:p>
          <a:p>
            <a:r>
              <a:rPr lang="en-US" sz="2200" dirty="0" smtClean="0"/>
              <a:t>Registration forms included in the AO packet can be picked up in person </a:t>
            </a:r>
            <a:r>
              <a:rPr lang="en-US" sz="2200" dirty="0"/>
              <a:t>or </a:t>
            </a:r>
            <a:r>
              <a:rPr lang="en-US" sz="2200" dirty="0" smtClean="0"/>
              <a:t>via email request</a:t>
            </a:r>
          </a:p>
          <a:p>
            <a:r>
              <a:rPr lang="en-US" sz="2200" dirty="0" smtClean="0"/>
              <a:t>Submit completed forms with requirements in person or via email to: </a:t>
            </a:r>
          </a:p>
          <a:p>
            <a:r>
              <a:rPr lang="en-US" sz="2200" dirty="0" smtClean="0">
                <a:hlinkClick r:id="rId2"/>
              </a:rPr>
              <a:t>usn.naples.navhospnaplesit.mbx.vet-clinic@mail.mil</a:t>
            </a:r>
            <a:r>
              <a:rPr lang="en-US" sz="2200" dirty="0"/>
              <a:t>.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200" b="1" u="sng" dirty="0" smtClean="0"/>
          </a:p>
          <a:p>
            <a:endParaRPr lang="en-US" sz="2200" b="1" u="sng" dirty="0" smtClean="0"/>
          </a:p>
          <a:p>
            <a:pPr marL="0" indent="0">
              <a:buNone/>
            </a:pPr>
            <a:endParaRPr lang="en-US" sz="2200" b="1" u="sng" dirty="0" smtClean="0"/>
          </a:p>
          <a:p>
            <a:pPr marL="0" indent="0" algn="ctr">
              <a:buNone/>
            </a:pPr>
            <a:r>
              <a:rPr lang="en-US" sz="2200" b="1" u="sng" dirty="0" smtClean="0"/>
              <a:t>Things to submit:</a:t>
            </a:r>
          </a:p>
          <a:p>
            <a:pPr lvl="1"/>
            <a:r>
              <a:rPr lang="en-US" sz="2200" dirty="0" smtClean="0"/>
              <a:t>Completed registration form including NO Show Policy</a:t>
            </a:r>
          </a:p>
          <a:p>
            <a:pPr lvl="1"/>
            <a:r>
              <a:rPr lang="en-US" sz="2200" dirty="0" smtClean="0"/>
              <a:t>Military I.D.</a:t>
            </a:r>
          </a:p>
          <a:p>
            <a:pPr lvl="1"/>
            <a:r>
              <a:rPr lang="en-US" sz="2200" dirty="0" smtClean="0"/>
              <a:t>Vaccine history</a:t>
            </a:r>
          </a:p>
          <a:p>
            <a:pPr lvl="1"/>
            <a:r>
              <a:rPr lang="en-US" sz="2200" dirty="0" smtClean="0"/>
              <a:t>Medical documentation of chronic disease</a:t>
            </a:r>
            <a:endParaRPr lang="en-US" sz="2200" dirty="0"/>
          </a:p>
          <a:p>
            <a:pPr lvl="1"/>
            <a:r>
              <a:rPr lang="en-US" sz="2200" dirty="0" smtClean="0"/>
              <a:t>All active prescriptions</a:t>
            </a:r>
            <a:endParaRPr lang="en-US" sz="2200" dirty="0"/>
          </a:p>
          <a:p>
            <a:pPr lvl="1"/>
            <a:endParaRPr lang="en-US" sz="22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4756638" y="1830388"/>
            <a:ext cx="3868616" cy="3946158"/>
          </a:xfrm>
          <a:prstGeom prst="rect">
            <a:avLst/>
          </a:prstGeom>
          <a:noFill/>
          <a:ln w="57150">
            <a:solidFill>
              <a:srgbClr val="990033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5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AA42049D-DCF2-4F0B-9789-403D973ABA3E}" type="slidenum">
              <a:rPr lang="en-US" smtClean="0"/>
              <a:pPr>
                <a:defRPr/>
              </a:pPr>
              <a:t>8</a:t>
            </a:fld>
            <a:r>
              <a:rPr lang="en-US" dirty="0" smtClean="0"/>
              <a:t> of  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7963"/>
            <a:ext cx="8229600" cy="592137"/>
          </a:xfrm>
        </p:spPr>
        <p:txBody>
          <a:bodyPr/>
          <a:lstStyle/>
          <a:p>
            <a:r>
              <a:rPr lang="en-US" sz="4000" dirty="0" smtClean="0"/>
              <a:t>SERVICES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57300"/>
            <a:ext cx="8229600" cy="5227583"/>
          </a:xfrm>
        </p:spPr>
        <p:txBody>
          <a:bodyPr/>
          <a:lstStyle/>
          <a:p>
            <a:r>
              <a:rPr lang="en-US" sz="2400" dirty="0" smtClean="0"/>
              <a:t>Annual exams and vaccines</a:t>
            </a:r>
          </a:p>
          <a:p>
            <a:r>
              <a:rPr lang="en-US" sz="2400" dirty="0"/>
              <a:t>Health certificates and import/export requirements</a:t>
            </a:r>
          </a:p>
          <a:p>
            <a:r>
              <a:rPr lang="en-US" sz="2400" dirty="0" smtClean="0"/>
              <a:t>Microchipping and ID tags</a:t>
            </a:r>
          </a:p>
          <a:p>
            <a:r>
              <a:rPr lang="en-US" sz="2400" dirty="0" smtClean="0"/>
              <a:t>Diagnostics: bloodwork, radiography, and ultrasound</a:t>
            </a:r>
          </a:p>
          <a:p>
            <a:r>
              <a:rPr lang="en-US" sz="2400" dirty="0" smtClean="0"/>
              <a:t>Preventives: flea/tick, dental, heartworm</a:t>
            </a:r>
          </a:p>
          <a:p>
            <a:r>
              <a:rPr lang="en-US" sz="2400" dirty="0" smtClean="0"/>
              <a:t>Prescription medications (limited)</a:t>
            </a:r>
          </a:p>
          <a:p>
            <a:r>
              <a:rPr lang="en-US" sz="2400" dirty="0" smtClean="0"/>
              <a:t>Sick Call exams and treatment</a:t>
            </a:r>
          </a:p>
          <a:p>
            <a:r>
              <a:rPr lang="en-US" sz="2400" dirty="0" smtClean="0"/>
              <a:t>Routine surgeries (Neuter/Spay, Dental, Mass removal)</a:t>
            </a:r>
          </a:p>
          <a:p>
            <a:r>
              <a:rPr lang="en-US" sz="2400" dirty="0" smtClean="0"/>
              <a:t>Monthly schedules are released every 15</a:t>
            </a:r>
            <a:r>
              <a:rPr lang="en-US" sz="2400" baseline="30000" dirty="0" smtClean="0"/>
              <a:t>th </a:t>
            </a:r>
            <a:r>
              <a:rPr lang="en-US" sz="2400" dirty="0" smtClean="0"/>
              <a:t> of the month</a:t>
            </a:r>
          </a:p>
          <a:p>
            <a:r>
              <a:rPr lang="en-US" sz="2400" u="sng" dirty="0" smtClean="0">
                <a:solidFill>
                  <a:srgbClr val="FF0000"/>
                </a:solidFill>
              </a:rPr>
              <a:t>NOT AN EMERGENCY CLINIC</a:t>
            </a:r>
            <a:endParaRPr lang="en-US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1354" y="53975"/>
            <a:ext cx="6831623" cy="1048851"/>
          </a:xfrm>
        </p:spPr>
        <p:txBody>
          <a:bodyPr/>
          <a:lstStyle/>
          <a:p>
            <a:r>
              <a:rPr lang="en-US" sz="3200" dirty="0" smtClean="0"/>
              <a:t> ASL REGISTRATION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28" y="1951976"/>
            <a:ext cx="8503418" cy="4949985"/>
          </a:xfrm>
        </p:spPr>
        <p:txBody>
          <a:bodyPr/>
          <a:lstStyle/>
          <a:p>
            <a:r>
              <a:rPr lang="en-US" sz="2100" dirty="0" smtClean="0"/>
              <a:t>ASL(</a:t>
            </a:r>
            <a:r>
              <a:rPr lang="en-US" sz="2100" dirty="0" err="1" smtClean="0"/>
              <a:t>Azienda</a:t>
            </a:r>
            <a:r>
              <a:rPr lang="en-US" sz="2100" dirty="0" smtClean="0"/>
              <a:t> </a:t>
            </a:r>
            <a:r>
              <a:rPr lang="en-US" sz="2100" dirty="0"/>
              <a:t>Sanitaria Locale</a:t>
            </a:r>
            <a:r>
              <a:rPr lang="en-US" sz="2100" dirty="0" smtClean="0"/>
              <a:t>) is an Italian government agency</a:t>
            </a:r>
          </a:p>
          <a:p>
            <a:r>
              <a:rPr lang="en-US" sz="2100" b="1" dirty="0" smtClean="0">
                <a:solidFill>
                  <a:srgbClr val="990033"/>
                </a:solidFill>
              </a:rPr>
              <a:t>REQUIRED by Italian law to register within </a:t>
            </a:r>
            <a:r>
              <a:rPr lang="en-US" sz="2100" b="1" dirty="0" smtClean="0">
                <a:solidFill>
                  <a:srgbClr val="990033"/>
                </a:solidFill>
              </a:rPr>
              <a:t>60 days </a:t>
            </a:r>
            <a:r>
              <a:rPr lang="en-US" sz="2100" b="1" dirty="0" smtClean="0">
                <a:solidFill>
                  <a:srgbClr val="990033"/>
                </a:solidFill>
              </a:rPr>
              <a:t>of arrival or within 20 days post adoption/ purchase (</a:t>
            </a:r>
            <a:r>
              <a:rPr lang="en-US" sz="1900" dirty="0" smtClean="0"/>
              <a:t>FINES up to €200</a:t>
            </a:r>
          </a:p>
          <a:p>
            <a:r>
              <a:rPr lang="en-US" sz="2100" dirty="0" smtClean="0"/>
              <a:t>The ASL location is based on your </a:t>
            </a:r>
            <a:r>
              <a:rPr lang="en-US" sz="2100" dirty="0" err="1" smtClean="0"/>
              <a:t>Codice</a:t>
            </a:r>
            <a:r>
              <a:rPr lang="en-US" sz="2100" dirty="0" smtClean="0"/>
              <a:t> </a:t>
            </a:r>
            <a:r>
              <a:rPr lang="en-US" sz="2100" dirty="0" err="1" smtClean="0"/>
              <a:t>Fiscale</a:t>
            </a:r>
            <a:r>
              <a:rPr lang="en-US" sz="2100" dirty="0" smtClean="0"/>
              <a:t>. </a:t>
            </a:r>
          </a:p>
          <a:p>
            <a:r>
              <a:rPr lang="en-US" sz="2100" dirty="0" smtClean="0">
                <a:solidFill>
                  <a:srgbClr val="990033"/>
                </a:solidFill>
              </a:rPr>
              <a:t>THE </a:t>
            </a:r>
            <a:r>
              <a:rPr lang="en-US" sz="2100" dirty="0">
                <a:solidFill>
                  <a:srgbClr val="990033"/>
                </a:solidFill>
              </a:rPr>
              <a:t>VTF </a:t>
            </a:r>
            <a:r>
              <a:rPr lang="en-US" sz="2100" dirty="0" smtClean="0">
                <a:solidFill>
                  <a:srgbClr val="990033"/>
                </a:solidFill>
              </a:rPr>
              <a:t>DO </a:t>
            </a:r>
            <a:r>
              <a:rPr lang="en-US" sz="2100" dirty="0">
                <a:solidFill>
                  <a:srgbClr val="990033"/>
                </a:solidFill>
              </a:rPr>
              <a:t>NOT ISSUE PET </a:t>
            </a:r>
            <a:r>
              <a:rPr lang="en-US" sz="2100" dirty="0" smtClean="0">
                <a:solidFill>
                  <a:srgbClr val="990033"/>
                </a:solidFill>
              </a:rPr>
              <a:t>PASSPORTS. </a:t>
            </a:r>
            <a:r>
              <a:rPr lang="en-US" sz="2100" dirty="0">
                <a:solidFill>
                  <a:srgbClr val="990033"/>
                </a:solidFill>
              </a:rPr>
              <a:t>THIS IS </a:t>
            </a:r>
            <a:r>
              <a:rPr lang="en-US" sz="2100" dirty="0" smtClean="0">
                <a:solidFill>
                  <a:srgbClr val="990033"/>
                </a:solidFill>
              </a:rPr>
              <a:t>THROUGH </a:t>
            </a:r>
            <a:r>
              <a:rPr lang="en-US" sz="2100" dirty="0">
                <a:solidFill>
                  <a:srgbClr val="990033"/>
                </a:solidFill>
              </a:rPr>
              <a:t>THE </a:t>
            </a:r>
            <a:r>
              <a:rPr lang="en-US" sz="2100" dirty="0" smtClean="0">
                <a:solidFill>
                  <a:srgbClr val="990033"/>
                </a:solidFill>
              </a:rPr>
              <a:t>ASL</a:t>
            </a:r>
            <a:r>
              <a:rPr lang="en-US" sz="2100" dirty="0">
                <a:solidFill>
                  <a:srgbClr val="990033"/>
                </a:solidFill>
              </a:rPr>
              <a:t> </a:t>
            </a:r>
            <a:r>
              <a:rPr lang="en-US" sz="2100" dirty="0" smtClean="0">
                <a:solidFill>
                  <a:srgbClr val="990033"/>
                </a:solidFill>
              </a:rPr>
              <a:t>ONLY and is governed by Italian laws.</a:t>
            </a:r>
          </a:p>
          <a:p>
            <a:r>
              <a:rPr lang="en-US" sz="2100" dirty="0" smtClean="0"/>
              <a:t>EU passport is not the same as base vet registration. </a:t>
            </a:r>
            <a:endParaRPr lang="en-US" sz="2100" dirty="0"/>
          </a:p>
          <a:p>
            <a:r>
              <a:rPr lang="en-US" sz="2100" dirty="0" smtClean="0"/>
              <a:t>The vet clinic is NOT affiliated with the ASL</a:t>
            </a:r>
          </a:p>
          <a:p>
            <a:r>
              <a:rPr lang="en-US" sz="2100" dirty="0" smtClean="0"/>
              <a:t>ASL can also issue health &amp; export certificates for PCS</a:t>
            </a:r>
          </a:p>
          <a:p>
            <a:endParaRPr lang="en-US" sz="2100" dirty="0" smtClean="0"/>
          </a:p>
          <a:p>
            <a:pPr marL="0" indent="0">
              <a:buNone/>
            </a:pPr>
            <a:r>
              <a:rPr lang="en-US" sz="2100" i="1" dirty="0" smtClean="0"/>
              <a:t>*ASL guide on how to register and get an EU pet passport is provided in the AO packet. </a:t>
            </a:r>
          </a:p>
        </p:txBody>
      </p:sp>
      <p:sp>
        <p:nvSpPr>
          <p:cNvPr id="4" name="AutoShape 2" descr="Another Word For Import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990" y="7937"/>
            <a:ext cx="2783010" cy="167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4063</TotalTime>
  <Words>955</Words>
  <Application>Microsoft Office PowerPoint</Application>
  <PresentationFormat>On-screen Show (4:3)</PresentationFormat>
  <Paragraphs>146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Wingdings</vt:lpstr>
      <vt:lpstr>Default Design</vt:lpstr>
      <vt:lpstr> U.S. Army Naples  Veterinary Treatment Facility</vt:lpstr>
      <vt:lpstr>PowerPoint Presentation</vt:lpstr>
      <vt:lpstr>PowerPoint Presentation</vt:lpstr>
      <vt:lpstr>ELIGIBILITY</vt:lpstr>
      <vt:lpstr>BASE MAP </vt:lpstr>
      <vt:lpstr>Pet Policy</vt:lpstr>
      <vt:lpstr>REGISTRATION</vt:lpstr>
      <vt:lpstr>SERVICES</vt:lpstr>
      <vt:lpstr> ASL REGISTRATION</vt:lpstr>
      <vt:lpstr>   LEAVING ITALY</vt:lpstr>
      <vt:lpstr>LEISHMANIASIS</vt:lpstr>
      <vt:lpstr>          QUICK FACTS  </vt:lpstr>
      <vt:lpstr>Checklist   </vt:lpstr>
      <vt:lpstr>CONTACT INFO</vt:lpstr>
    </vt:vector>
  </TitlesOfParts>
  <Company>OTSG, U.S.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Heidi A. Pampel</dc:creator>
  <cp:lastModifiedBy>Bellen, Paulynne H CPT USARMY (USA)</cp:lastModifiedBy>
  <cp:revision>250</cp:revision>
  <cp:lastPrinted>2016-07-27T14:09:41Z</cp:lastPrinted>
  <dcterms:created xsi:type="dcterms:W3CDTF">2006-01-23T14:59:19Z</dcterms:created>
  <dcterms:modified xsi:type="dcterms:W3CDTF">2022-06-08T08:43:30Z</dcterms:modified>
</cp:coreProperties>
</file>